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embeddedFontLst>
    <p:embeddedFont>
      <p:font typeface="Work Sans"/>
      <p:regular r:id="rId46"/>
      <p:bold r:id="rId47"/>
    </p:embeddedFont>
    <p:embeddedFont>
      <p:font typeface="Work Sans SemiBold"/>
      <p:regular r:id="rId48"/>
      <p:bold r:id="rId49"/>
    </p:embeddedFont>
    <p:embeddedFont>
      <p:font typeface="Work Sans Light"/>
      <p:regular r:id="rId50"/>
      <p:bold r:id="rId51"/>
    </p:embeddedFont>
    <p:embeddedFont>
      <p:font typeface="Source Sans Pr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WorkSans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WorkSansSemiBold-regular.fntdata"/><Relationship Id="rId47" Type="http://schemas.openxmlformats.org/officeDocument/2006/relationships/font" Target="fonts/WorkSans-bold.fntdata"/><Relationship Id="rId49" Type="http://schemas.openxmlformats.org/officeDocument/2006/relationships/font" Target="fonts/WorkSa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WorkSansLight-bold.fntdata"/><Relationship Id="rId50" Type="http://schemas.openxmlformats.org/officeDocument/2006/relationships/font" Target="fonts/WorkSansLight-regular.fntdata"/><Relationship Id="rId53" Type="http://schemas.openxmlformats.org/officeDocument/2006/relationships/font" Target="fonts/SourceSansPro-bold.fntdata"/><Relationship Id="rId52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55" Type="http://schemas.openxmlformats.org/officeDocument/2006/relationships/font" Target="fonts/SourceSansPro-boldItalic.fntdata"/><Relationship Id="rId10" Type="http://schemas.openxmlformats.org/officeDocument/2006/relationships/slide" Target="slides/slide6.xml"/><Relationship Id="rId54" Type="http://schemas.openxmlformats.org/officeDocument/2006/relationships/font" Target="fonts/SourceSansPr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11aa4cc1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6311aa4cc1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311aa4cc1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311aa4cc1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6311aa4cc1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311aa4cc1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6311aa4cc1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11aa4cc1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311aa4cc1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311aa4cc1_0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6311aa4cc1_0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311aa4cc1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6311aa4cc1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b6902262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b6902262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6b6902262c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311aa4cc1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6311aa4cc1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311aa4cc1_0_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6311aa4cc1_0_3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311aa4cc1_0_4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6311aa4cc1_0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5746a91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475746a91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325498ee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6325498ee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325498ee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6325498ee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b6902262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b6902262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6b6902262c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325498ee2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6325498ee2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25498ee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25498ee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6325498ee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6902262c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6b6902262c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b6902262c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6b6902262c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b6902262c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6b6902262c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b6902262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6b6902262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b6902262c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6b6902262c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311aa4cc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6311aa4cc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b6902262c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b6902262c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6b6902262c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b6902262c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6b6902262c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6902262c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6b6902262c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b6902262c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6b6902262c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b6902262c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6b6902262c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b84ac925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6b84ac925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b6902262c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b6902262c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6b6902262c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b6902262c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6b6902262c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b84ac9259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6b84ac9259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b84ac9259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6b84ac9259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311aa4cc1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311aa4cc1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6311aa4cc1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b6902262c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6b6902262c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b84ac9259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6b84ac9259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311aa4cc1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311aa4cc1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6311aa4cc1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311aa4cc1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6311aa4cc1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311aa4cc1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6311aa4cc1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11aa4cc1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6311aa4cc1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193800" y="4476750"/>
            <a:ext cx="9810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1193800" y="3038475"/>
            <a:ext cx="981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lab.research.google.com/drive/1L_TIs1GHU52LN2iiHdMHz_m8BQ0ODo-G" TargetMode="External"/><Relationship Id="rId4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keras.io/activations/" TargetMode="External"/><Relationship Id="rId4" Type="http://schemas.openxmlformats.org/officeDocument/2006/relationships/hyperlink" Target="http://deeplearningbook.com.br/funcao-de-ativacao/" TargetMode="External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drive/1L_TIs1GHU52LN2iiHdMHz_m8BQ0ODo-G" TargetMode="External"/><Relationship Id="rId4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gif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hyperlink" Target="https://blog.paperspace.com/intro-to-optimization-in-deep-learning-gradient-descent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L_TIs1GHU52LN2iiHdMHz_m8BQ0ODo-G" TargetMode="External"/><Relationship Id="rId4" Type="http://schemas.openxmlformats.org/officeDocument/2006/relationships/image" Target="../media/image1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4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gif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olab.research.google.com/drive/1nyiabCK8doIxONt8GjK49d3giDHtUPa6" TargetMode="External"/><Relationship Id="rId4" Type="http://schemas.openxmlformats.org/officeDocument/2006/relationships/image" Target="../media/image1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olab.research.google.com/drive/1nyiabCK8doIxONt8GjK49d3giDHtUPa6" TargetMode="External"/><Relationship Id="rId4" Type="http://schemas.openxmlformats.org/officeDocument/2006/relationships/image" Target="../media/image17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gif"/><Relationship Id="rId4" Type="http://schemas.openxmlformats.org/officeDocument/2006/relationships/image" Target="../media/image26.jpg"/><Relationship Id="rId5" Type="http://schemas.openxmlformats.org/officeDocument/2006/relationships/image" Target="../media/image32.png"/><Relationship Id="rId6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" y="0"/>
            <a:ext cx="12191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4294967295" type="title"/>
          </p:nvPr>
        </p:nvSpPr>
        <p:spPr>
          <a:xfrm>
            <a:off x="828725" y="1645375"/>
            <a:ext cx="94932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i="1" lang="en-US" sz="3000">
                <a:solidFill>
                  <a:srgbClr val="16181B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“</a:t>
            </a:r>
            <a:r>
              <a:rPr i="1" lang="en-US" sz="3000">
                <a:solidFill>
                  <a:srgbClr val="16181B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As Redes Neurais Artificiais são baseadas na biologia, tendo como unidade principal o neurônio artificial, que simula o comportamento do neurônio biológico. No modelo computacional de um neurônio, os sinais interagem entre os neurônios, de acordo com o peso dado à relação entre eles (ou seja, cada aresta ligando um neurônio ao outro possui um peso w). A ideia é que os pesos sejam aprendidos e controlem a força de influência de um neurônio em outro. Essa interação é modelada por uma função, que geralmente assume a forma de uma soma ponderada.</a:t>
            </a:r>
            <a:r>
              <a:rPr i="1" lang="en-US" sz="3000">
                <a:solidFill>
                  <a:srgbClr val="16181B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”</a:t>
            </a:r>
            <a:endParaRPr i="1" sz="3000">
              <a:solidFill>
                <a:srgbClr val="16181B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415600" y="2867800"/>
            <a:ext cx="6704100" cy="113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à prática - </a:t>
            </a:r>
            <a:r>
              <a:rPr lang="en-US"/>
              <a:t>Construindo o modelo: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577100" y="1719450"/>
            <a:ext cx="11379900" cy="4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Em cada neurônio da rede há uma função de ativação, que decide se o neurônio deve ser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ativado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, e transmitir informações para a próxima camada.</a:t>
            </a:r>
            <a:endParaRPr sz="24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Função de Ativação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75" y="3078062"/>
            <a:ext cx="5815550" cy="7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288" y="3779950"/>
            <a:ext cx="7517425" cy="27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577100" y="1719450"/>
            <a:ext cx="11379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 função mais comum nas camadas intermediárias é 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ReLU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Função de Ativação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625" y="2615375"/>
            <a:ext cx="4162774" cy="32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464000" y="5802625"/>
            <a:ext cx="10296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latin typeface="Work Sans"/>
                <a:ea typeface="Work Sans"/>
                <a:cs typeface="Work Sans"/>
                <a:sym typeface="Work Sans"/>
              </a:rPr>
              <a:t>Basicamente o neurônio é ativado se for maior do que 0. Há também a </a:t>
            </a:r>
            <a:r>
              <a:rPr b="1" i="1" lang="en-US" sz="1800">
                <a:latin typeface="Work Sans"/>
                <a:ea typeface="Work Sans"/>
                <a:cs typeface="Work Sans"/>
                <a:sym typeface="Work Sans"/>
              </a:rPr>
              <a:t>elu</a:t>
            </a:r>
            <a:r>
              <a:rPr i="1" lang="en-US" sz="1800">
                <a:latin typeface="Work Sans"/>
                <a:ea typeface="Work Sans"/>
                <a:cs typeface="Work Sans"/>
                <a:sym typeface="Work Sans"/>
              </a:rPr>
              <a:t> que aplica uma exponencial nos valores negativos</a:t>
            </a:r>
            <a:endParaRPr i="1" sz="18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/>
        </p:nvSpPr>
        <p:spPr>
          <a:xfrm>
            <a:off x="577100" y="1467300"/>
            <a:ext cx="113799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Na camada de saída a rede precisa nos retornar a probabilidade.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Por ser uma probabilidade (de 0 a 1), nós usamos a função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sigmoid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Função de Ativação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464000" y="5802625"/>
            <a:ext cx="10296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latin typeface="Work Sans"/>
                <a:ea typeface="Work Sans"/>
                <a:cs typeface="Work Sans"/>
                <a:sym typeface="Work Sans"/>
              </a:rPr>
              <a:t>Há também a </a:t>
            </a:r>
            <a:r>
              <a:rPr b="1" i="1" lang="en-US" sz="1800">
                <a:latin typeface="Work Sans"/>
                <a:ea typeface="Work Sans"/>
                <a:cs typeface="Work Sans"/>
                <a:sym typeface="Work Sans"/>
              </a:rPr>
              <a:t>softmax</a:t>
            </a:r>
            <a:r>
              <a:rPr i="1" lang="en-US" sz="1800"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b="1" i="1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i="1" lang="en-US" sz="1800">
                <a:latin typeface="Work Sans"/>
                <a:ea typeface="Work Sans"/>
                <a:cs typeface="Work Sans"/>
                <a:sym typeface="Work Sans"/>
              </a:rPr>
              <a:t>u</a:t>
            </a:r>
            <a:r>
              <a:rPr i="1" lang="en-US" sz="1800">
                <a:latin typeface="Work Sans"/>
                <a:ea typeface="Work Sans"/>
                <a:cs typeface="Work Sans"/>
                <a:sym typeface="Work Sans"/>
              </a:rPr>
              <a:t>sada na camada de output para problemas de multiclasse, a soma das probabilidades de todas as classes dará 1.</a:t>
            </a:r>
            <a:endParaRPr i="1" sz="18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330" y="2530200"/>
            <a:ext cx="6075445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577100" y="1467300"/>
            <a:ext cx="113799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Observações: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1- Modelos regressivos não possuem função de ativação na camada de saída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2 - Essas funções são as mais comuns e mais utilizadas, porém existem outras e outras podem ser criadas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Mais funções de ativação disponíveis no Keras: 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https://keras.io/activations/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Explicações extras: 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http://deeplearningbook.com.br/funcao-de-ativacao/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Função de Ativação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5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415600" y="2867800"/>
            <a:ext cx="6704100" cy="113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à prática - Construindo o modelo: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Para aprender os parâmetros </a:t>
            </a:r>
            <a:r>
              <a:rPr i="1" lang="en-US" sz="2400">
                <a:latin typeface="Work Sans"/>
                <a:ea typeface="Work Sans"/>
                <a:cs typeface="Work Sans"/>
                <a:sym typeface="Work Sans"/>
              </a:rPr>
              <a:t>w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e </a:t>
            </a:r>
            <a:r>
              <a:rPr i="1" lang="en-US" sz="2400">
                <a:latin typeface="Work Sans"/>
                <a:ea typeface="Work Sans"/>
                <a:cs typeface="Work Sans"/>
                <a:sym typeface="Work Sans"/>
              </a:rPr>
              <a:t>b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é preciso uma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função de custo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. Primeiro, vamos definir uma função de perda ou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Loss Function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de modo que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quanto mais próximo da resposta certa, menor seja o valor dessa função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latin typeface="Work Sans"/>
                <a:ea typeface="Work Sans"/>
                <a:cs typeface="Work Sans"/>
                <a:sym typeface="Work Sans"/>
              </a:rPr>
              <a:t>Se uma instância tem label 1, então  (1−𝑦)  é  0 , deixando apenas o lado esquerdo da equação. Pra que ele seja o menor possível,  𝑦̂  precisa ser o maior possível, no caso o mais próximo de 1. O oposto também se aplica para quando o label é 0.</a:t>
            </a:r>
            <a:endParaRPr i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da Rede: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100" y="3511950"/>
            <a:ext cx="9107775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Com isso temos a função de Custo: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da Rede: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525" y="2377200"/>
            <a:ext cx="5454900" cy="40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825" y="1354018"/>
            <a:ext cx="3994047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531325" y="2462275"/>
            <a:ext cx="54549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Dado nosso custo, queremos encontrar  𝑤  e  𝑏  que minimize esse custo. Para isso utilizamos o </a:t>
            </a: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Gradiente Descendente.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 função de custo é uma função convexa, como uma bacia, então o que o gradiente faz é ir descendo o mais rápido possível até chegar no fundo da bacia, no menor ponto, independente do ponto inicial.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da Rede: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525" y="2377200"/>
            <a:ext cx="5454900" cy="40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510050" y="1149150"/>
            <a:ext cx="56886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Para fazer essa "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descida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", utilizaremos a </a:t>
            </a: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derivada do custo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e uma taxa de aprendizado ou </a:t>
            </a: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learning rate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da seguinte forma: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cada iteração do algoritmo temos  , sendo  𝛼  o learning rate.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modo geral, atualizamos w e b a cada iteração, sendo a velocidade controlada pelo learning rate, até chegarmos no ponto mínimo de custo.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6181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829025" y="1457475"/>
            <a:ext cx="104547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3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MÓDULO #5</a:t>
            </a:r>
            <a:endParaRPr b="1" sz="3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Machine Learning - Part2</a:t>
            </a:r>
            <a:endParaRPr b="1" sz="6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Deep Learning + NLP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829025" y="5345675"/>
            <a:ext cx="9279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Jéssica dos Santos</a:t>
            </a: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ou @j3ssicaSant0s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Thais Almeida ou @twitter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625419" y="5373645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da Rede: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510050" y="1149150"/>
            <a:ext cx="11260200" cy="4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Otimizadores: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SGD: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algoritmo de gradient padrão (geralmente utilizado com </a:t>
            </a: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Momentum: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ao invés de usar só o gradiente do passo atual para calcular a direção da curva, olha também para alguns passos anteriores)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Adam: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Adam pode ser visto como uma combinação de RMSprop e SGD com momentum. Ele usa os gradientes quadrados para escalar o learning rate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(RMSprop)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e aproveita o momentum usando a média móvel do gradiente em vez do próprio gradiente.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Mais info: </a:t>
            </a:r>
            <a:r>
              <a:rPr b="1"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https://blog.paperspace.com/intro-to-optimization-in-deep-learning-gradient-descent/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/>
        </p:nvSpPr>
        <p:spPr>
          <a:xfrm>
            <a:off x="577100" y="1467300"/>
            <a:ext cx="58992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Observações: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 função nunca é uma bacia perfeita, está mais para um “vale”. Por isso mais do que o método de otimização é importante prestar atenção no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learning rate.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Se muito alto é possível ficar preso em um mínimo local, se muito baixo pode ficar muito lento.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da Rede: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302" y="1467300"/>
            <a:ext cx="5367600" cy="414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415600" y="2867800"/>
            <a:ext cx="6704100" cy="113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à prática - Construindo o modelo: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/>
        </p:nvSpPr>
        <p:spPr>
          <a:xfrm>
            <a:off x="576975" y="2326788"/>
            <a:ext cx="67932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-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 Número de épocas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: Quantas vezes a rede vai passar por todos as instâncias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Tamanho do batch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: Qual o tamanho do bloco que ela vai usar, ou seja, quantas instâncias por vez passarão pela rede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Treinamento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175" y="1980325"/>
            <a:ext cx="4362950" cy="32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Redes Convolucionais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367050" y="454725"/>
            <a:ext cx="11457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CNN (Convolutional Neural Network)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510050" y="1556675"/>
            <a:ext cx="11260200" cy="4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Redes convolucionais são usadas principalmente para classificação de imagens.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717" y="2530200"/>
            <a:ext cx="5914258" cy="33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367050" y="454725"/>
            <a:ext cx="11457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*Imagem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510050" y="1556675"/>
            <a:ext cx="11260200" cy="4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100" y="1467300"/>
            <a:ext cx="90297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367050" y="454725"/>
            <a:ext cx="11457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*Imagem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510050" y="1556675"/>
            <a:ext cx="11260200" cy="4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5" name="Google Shape;275;p42"/>
          <p:cNvSpPr txBox="1"/>
          <p:nvPr/>
        </p:nvSpPr>
        <p:spPr>
          <a:xfrm>
            <a:off x="362750" y="1136700"/>
            <a:ext cx="11260200" cy="4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 caso de imagens RGB(Red=vermelho, Green=verde, Blue=azul), existe uma matriz para cada cor (canal).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6" name="Google Shape;276;p42"/>
          <p:cNvPicPr preferRelativeResize="0"/>
          <p:nvPr/>
        </p:nvPicPr>
        <p:blipFill rotWithShape="1">
          <a:blip r:embed="rId4">
            <a:alphaModFix/>
          </a:blip>
          <a:srcRect b="999" l="0" r="0" t="0"/>
          <a:stretch/>
        </p:blipFill>
        <p:spPr>
          <a:xfrm>
            <a:off x="2310925" y="2164050"/>
            <a:ext cx="7658451" cy="45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Como elas aprendem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/>
        </p:nvSpPr>
        <p:spPr>
          <a:xfrm>
            <a:off x="465900" y="1405600"/>
            <a:ext cx="112602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Filtros convolucionais são usados para extrair features de imagens.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200" y="2015975"/>
            <a:ext cx="5816738" cy="45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81" y="1556675"/>
            <a:ext cx="6037093" cy="50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Como elas aprendem: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93" name="Google Shape;293;p44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/>
        </p:nvSpPr>
        <p:spPr>
          <a:xfrm>
            <a:off x="510050" y="1556675"/>
            <a:ext cx="5633100" cy="48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Nas redes convolucionais esses filtros são aplicados em várias camadas: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/>
        </p:nvSpPr>
        <p:spPr>
          <a:xfrm>
            <a:off x="787774" y="1324921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Jéssica dos Santos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NeuralMed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@j3ssicaSant0s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linkedin.com/in/jessica-santos-oliveira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46695" t="0"/>
          <a:stretch/>
        </p:blipFill>
        <p:spPr>
          <a:xfrm>
            <a:off x="6897198" y="-29550"/>
            <a:ext cx="529480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415600" y="2867800"/>
            <a:ext cx="6704100" cy="113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à prática - Construindo o modelo: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Outras camadas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510050" y="1556675"/>
            <a:ext cx="111012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MaxPooling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Realiza o downsampling pós convolução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750" y="2488900"/>
            <a:ext cx="69342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896275" y="5665675"/>
            <a:ext cx="10033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Diminui a quantidade de pixels a serem analisados nas camadas seguintes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Outras camadas: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/>
        </p:nvSpPr>
        <p:spPr>
          <a:xfrm>
            <a:off x="510050" y="1556675"/>
            <a:ext cx="111012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MaxPooling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Realiza o downsampling pós convolução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20" name="Google Shape;3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750" y="2488900"/>
            <a:ext cx="69342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7"/>
          <p:cNvSpPr txBox="1"/>
          <p:nvPr/>
        </p:nvSpPr>
        <p:spPr>
          <a:xfrm>
            <a:off x="896275" y="5665675"/>
            <a:ext cx="10033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Diminui a quantidade de pixels a serem analisados nas camadas seguintes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Outras camadas: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/>
          <p:cNvSpPr txBox="1"/>
          <p:nvPr/>
        </p:nvSpPr>
        <p:spPr>
          <a:xfrm>
            <a:off x="510050" y="1556675"/>
            <a:ext cx="111012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Dropout: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Em cada época desativa aleatoriamente um % de neurônios. 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0" name="Google Shape;330;p48"/>
          <p:cNvSpPr txBox="1"/>
          <p:nvPr/>
        </p:nvSpPr>
        <p:spPr>
          <a:xfrm>
            <a:off x="1248750" y="6026700"/>
            <a:ext cx="9681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Diminui a chance de Overfitting</a:t>
            </a:r>
            <a:endParaRPr sz="2400"/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911" y="2247200"/>
            <a:ext cx="3616190" cy="37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Outras camadas: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8" name="Google Shape;338;p4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9"/>
          <p:cNvSpPr txBox="1"/>
          <p:nvPr>
            <p:ph type="title"/>
          </p:nvPr>
        </p:nvSpPr>
        <p:spPr>
          <a:xfrm>
            <a:off x="415650" y="142411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Quando saímos da convolução para ir para uma camada Densa precisamos voltar os valores para 1 Dimensão. Temos 2 possíveis maneiras para isso:</a:t>
            </a:r>
            <a:endParaRPr sz="2400"/>
          </a:p>
        </p:txBody>
      </p:sp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9696900" y="2561425"/>
            <a:ext cx="2098500" cy="406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2400"/>
              <a:t>Flatten: </a:t>
            </a:r>
            <a:r>
              <a:rPr lang="en-US" sz="2400"/>
              <a:t>simplesmente “estico” tudo em uma dimensão</a:t>
            </a:r>
            <a:endParaRPr sz="2400"/>
          </a:p>
        </p:txBody>
      </p:sp>
      <p:sp>
        <p:nvSpPr>
          <p:cNvPr id="341" name="Google Shape;341;p49"/>
          <p:cNvSpPr txBox="1"/>
          <p:nvPr>
            <p:ph idx="2" type="body"/>
          </p:nvPr>
        </p:nvSpPr>
        <p:spPr>
          <a:xfrm>
            <a:off x="685800" y="2561425"/>
            <a:ext cx="1809300" cy="390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2400"/>
              <a:t>Global Average Pooling: </a:t>
            </a:r>
            <a:r>
              <a:rPr lang="en-US" sz="2400"/>
              <a:t>Tiro a média geral de cada “mapa de feature”</a:t>
            </a:r>
            <a:endParaRPr sz="2400"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449" y="2530200"/>
            <a:ext cx="7019102" cy="39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Outras camadas: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 txBox="1"/>
          <p:nvPr>
            <p:ph type="title"/>
          </p:nvPr>
        </p:nvSpPr>
        <p:spPr>
          <a:xfrm>
            <a:off x="415650" y="142411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Quando saímos da convolução para ir para uma camada Densa precisamos voltar os valores para 1 Dimensão. Temos 2 possíveis maneiras para isso:</a:t>
            </a:r>
            <a:endParaRPr sz="2400"/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9696900" y="2561425"/>
            <a:ext cx="2098500" cy="406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2400"/>
              <a:t>Flatten: </a:t>
            </a:r>
            <a:r>
              <a:rPr lang="en-US" sz="2400"/>
              <a:t>simplesmente “estico” tudo em uma dimensão</a:t>
            </a:r>
            <a:endParaRPr sz="2400"/>
          </a:p>
        </p:txBody>
      </p:sp>
      <p:sp>
        <p:nvSpPr>
          <p:cNvPr id="352" name="Google Shape;352;p50"/>
          <p:cNvSpPr txBox="1"/>
          <p:nvPr>
            <p:ph idx="2" type="body"/>
          </p:nvPr>
        </p:nvSpPr>
        <p:spPr>
          <a:xfrm>
            <a:off x="685800" y="2561425"/>
            <a:ext cx="1809300" cy="390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2400"/>
              <a:t>Global Average Pooling: </a:t>
            </a:r>
            <a:r>
              <a:rPr lang="en-US" sz="2400"/>
              <a:t>Tiro a média geral de cada “mapa de feature”</a:t>
            </a:r>
            <a:endParaRPr sz="2400"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449" y="2530200"/>
            <a:ext cx="7019102" cy="39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415600" y="2867800"/>
            <a:ext cx="6704100" cy="113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à prática - Construindo o modelo: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pic>
        <p:nvPicPr>
          <p:cNvPr id="360" name="Google Shape;3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Pré-processing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2"/>
          <p:cNvSpPr txBox="1"/>
          <p:nvPr/>
        </p:nvSpPr>
        <p:spPr>
          <a:xfrm>
            <a:off x="510050" y="1556675"/>
            <a:ext cx="111012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-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Tratamento das imagens: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sempre uma boa prática normalizar as imagens. Também podemos adicionar outros tratamentos como: remover bordas, melhorar nitidez da imagem, remover ruídos, etc. (Uma boa biblioteca para ser estudada de processamento de imagens é o opencv)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-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Image Augmentation: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Processo de gerar mais imagens aplicando transformações em cima das originais para diversificar o dataset.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69" name="Google Shape;369;p52"/>
          <p:cNvSpPr txBox="1"/>
          <p:nvPr/>
        </p:nvSpPr>
        <p:spPr>
          <a:xfrm>
            <a:off x="1248750" y="6026700"/>
            <a:ext cx="9681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5" name="Google Shape;375;p53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Pré-processing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6" name="Google Shape;376;p5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 txBox="1"/>
          <p:nvPr/>
        </p:nvSpPr>
        <p:spPr>
          <a:xfrm>
            <a:off x="510050" y="1556675"/>
            <a:ext cx="111012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-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Tratamento das imagens: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sempre uma boa prática normalizar as imagens. Também podemos adicionar outros tratamentos como: remover bordas, melhorar nitidez da imagem, remover ruídos, etc. (Uma boa biblioteca para ser estudada de processamento de imagens é o opencv)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-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Image Augmentation: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Processo de gerar mais imagens aplicando transformações em cima das originais para diversificar o dataset.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78" name="Google Shape;378;p53"/>
          <p:cNvSpPr txBox="1"/>
          <p:nvPr/>
        </p:nvSpPr>
        <p:spPr>
          <a:xfrm>
            <a:off x="1248750" y="6026700"/>
            <a:ext cx="9681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9" name="Google Shape;3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512" y="434575"/>
            <a:ext cx="5553322" cy="414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5" name="Google Shape;385;p54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Treinamento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6" name="Google Shape;386;p5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4"/>
          <p:cNvSpPr txBox="1"/>
          <p:nvPr/>
        </p:nvSpPr>
        <p:spPr>
          <a:xfrm>
            <a:off x="510050" y="1556675"/>
            <a:ext cx="111012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-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Generator: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para leitura das imagens direto do disco. O image augmentor pode ocorrer aqui.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-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Callbacks: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funções chamadas durante o treinamento. Podem ser para: alteração do learning rate, parada do treinamento antes do total de épocas, salvar o modelo durante o treinamento, etc.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88" name="Google Shape;388;p54"/>
          <p:cNvSpPr txBox="1"/>
          <p:nvPr/>
        </p:nvSpPr>
        <p:spPr>
          <a:xfrm>
            <a:off x="1248750" y="6026700"/>
            <a:ext cx="9681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Deep Learning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/>
        </p:nvSpPr>
        <p:spPr>
          <a:xfrm>
            <a:off x="577100" y="1467300"/>
            <a:ext cx="108315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4" name="Google Shape;394;p55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Transfer Learning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5" name="Google Shape;395;p5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 txBox="1"/>
          <p:nvPr/>
        </p:nvSpPr>
        <p:spPr>
          <a:xfrm>
            <a:off x="489900" y="1245175"/>
            <a:ext cx="4773900" cy="5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Nem sempre precisamos definir a arquitetura da nossa rede do zero. Para reconhecimento de imagens existem arquiteturas já definidas e pré-treinadas com o Imagenet - um dataset com 1.2 milhões de imagens e 1000 categorias.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7" name="Google Shape;397;p55"/>
          <p:cNvSpPr txBox="1"/>
          <p:nvPr/>
        </p:nvSpPr>
        <p:spPr>
          <a:xfrm>
            <a:off x="1248750" y="6026700"/>
            <a:ext cx="9681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98" name="Google Shape;3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150" y="1229363"/>
            <a:ext cx="6580102" cy="439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/>
        </p:nvSpPr>
        <p:spPr>
          <a:xfrm>
            <a:off x="330574" y="3179596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Obrigada!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4" name="Google Shape;404;p56"/>
          <p:cNvSpPr txBox="1"/>
          <p:nvPr/>
        </p:nvSpPr>
        <p:spPr>
          <a:xfrm>
            <a:off x="330575" y="4246150"/>
            <a:ext cx="4243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Podem nos procurar! :D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wids_sp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wids_sp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405" name="Google Shape;4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00" y="502150"/>
            <a:ext cx="2470200" cy="247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6" name="Google Shape;406;p56"/>
          <p:cNvPicPr preferRelativeResize="0"/>
          <p:nvPr/>
        </p:nvPicPr>
        <p:blipFill rotWithShape="1">
          <a:blip r:embed="rId4">
            <a:alphaModFix/>
          </a:blip>
          <a:srcRect b="0" l="11718" r="13876" t="0"/>
          <a:stretch/>
        </p:blipFill>
        <p:spPr>
          <a:xfrm>
            <a:off x="4649850" y="0"/>
            <a:ext cx="754215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00" y="6155450"/>
            <a:ext cx="369200" cy="36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4788" y="5457050"/>
            <a:ext cx="369201" cy="36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976" y="59300"/>
            <a:ext cx="9956048" cy="63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1037600" y="59300"/>
            <a:ext cx="29994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O que podemos fazer com Deep Learning?</a:t>
            </a:r>
            <a:endParaRPr sz="22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/>
        </p:nvSpPr>
        <p:spPr>
          <a:xfrm>
            <a:off x="577100" y="1372900"/>
            <a:ext cx="112668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Uma rede neural simples pode ser comparada a uma função de regressão linear. Como exemplo, se quisermos predizer o valor de uma casa baseado no tamanho e no número de quartos da mesma, pode-se construir uma rede neural simples com apenas um neurônio, que recebe tamanho e # quartos como entrada, computa através de uma função linear e retorna como output o preço:</a:t>
            </a:r>
            <a:endParaRPr sz="24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que é uma Rede Neural?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533" y="3897700"/>
            <a:ext cx="6984950" cy="25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577100" y="1372900"/>
            <a:ext cx="112668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Uma rede mais complexa seria como o exemplo abaixo adicionando mais valores de entrada e neurônios na camada intermediária (chamada de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hidden Layer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ou camada oculta):</a:t>
            </a:r>
            <a:endParaRPr sz="24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que é uma Rede Neural?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488" y="2680400"/>
            <a:ext cx="6419024" cy="3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/>
        </p:nvSpPr>
        <p:spPr>
          <a:xfrm>
            <a:off x="577100" y="1719450"/>
            <a:ext cx="5104800" cy="4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Na prática precisamos apenas definir as variáveis de entrada (X) e dizer qual a saída para cada exemplo. Todos os neurônios de entrada são ligados aos neurônios da camada oculta. A relação entre as variáveis, ou seja, os pesos, é o que a rede vai aprender.</a:t>
            </a:r>
            <a:endParaRPr sz="24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que é uma Rede Neural?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850" y="1372900"/>
            <a:ext cx="5668000" cy="48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/>
        </p:nvSpPr>
        <p:spPr>
          <a:xfrm>
            <a:off x="577100" y="1719450"/>
            <a:ext cx="5104800" cy="4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Nessa figura temos 2 neurônios na camada de entrada (2 variáveis de entrada), 2 na camada oculta e 2 na camada de saída (2 classes como resultado). Essa rede irá aprender 8 pesos (w*) e 4 bias (b*)</a:t>
            </a:r>
            <a:endParaRPr sz="24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685800" y="434575"/>
            <a:ext cx="9524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que é uma Rede Neural?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850" y="1372900"/>
            <a:ext cx="5668000" cy="48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